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8" r:id="rId4"/>
    <p:sldId id="262" r:id="rId5"/>
    <p:sldId id="264" r:id="rId6"/>
    <p:sldId id="266" r:id="rId7"/>
    <p:sldId id="267" r:id="rId8"/>
    <p:sldId id="265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CE8-26EA-4658-804D-3F3FCCE13B55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F079-228A-444C-AAD9-309F70B841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357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CE8-26EA-4658-804D-3F3FCCE13B55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F079-228A-444C-AAD9-309F70B841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316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CE8-26EA-4658-804D-3F3FCCE13B55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F079-228A-444C-AAD9-309F70B841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3556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CE8-26EA-4658-804D-3F3FCCE13B55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F079-228A-444C-AAD9-309F70B841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75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CE8-26EA-4658-804D-3F3FCCE13B55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F079-228A-444C-AAD9-309F70B841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77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CE8-26EA-4658-804D-3F3FCCE13B55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F079-228A-444C-AAD9-309F70B841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947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CE8-26EA-4658-804D-3F3FCCE13B55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F079-228A-444C-AAD9-309F70B841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7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CE8-26EA-4658-804D-3F3FCCE13B55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F079-228A-444C-AAD9-309F70B841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900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CE8-26EA-4658-804D-3F3FCCE13B55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F079-228A-444C-AAD9-309F70B841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15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CE8-26EA-4658-804D-3F3FCCE13B55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F079-228A-444C-AAD9-309F70B841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48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CE8-26EA-4658-804D-3F3FCCE13B55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F079-228A-444C-AAD9-309F70B841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51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E2CE8-26EA-4658-804D-3F3FCCE13B55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EF079-228A-444C-AAD9-309F70B841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06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5.png"/><Relationship Id="rId4" Type="http://schemas.openxmlformats.org/officeDocument/2006/relationships/image" Target="../media/image12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lg-victor-schoelcher.ac-besancon.fr/wp-content/uploads/sites/44/2019/01/pyramides--209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372" y="2118687"/>
            <a:ext cx="1800200" cy="258401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RÃ©sultat de recherche d'images pour &quot;icon peopl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921" y="2575327"/>
            <a:ext cx="432048" cy="55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7" descr="RÃ©sultat de recherche d'images pour &quot;icon dat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688" y="3618077"/>
            <a:ext cx="648072" cy="68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10" descr="RÃ©sultat de recherche d'images pour &quot;loupe icon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972471"/>
            <a:ext cx="782014" cy="782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13" descr="RÃ©sultat de recherche d'images pour &quot;lieu icon&quot;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023" y="4785828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 descr="RÃ©sultat de recherche d'images pour &quot;proof icon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534" y="4029606"/>
            <a:ext cx="1095319" cy="109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8" descr="RÃ©sultat de recherche d'images pour &quot;icon image&quot;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411" y="912997"/>
            <a:ext cx="748309" cy="748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827916" y="1687800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Ma 1</a:t>
            </a:r>
            <a:r>
              <a:rPr lang="fr-FR" sz="1100" baseline="30000" dirty="0" smtClean="0">
                <a:latin typeface="Arial Rounded MT Bold" pitchFamily="34" charset="0"/>
              </a:rPr>
              <a:t>e</a:t>
            </a:r>
            <a:r>
              <a:rPr lang="fr-FR" sz="1100" dirty="0" smtClean="0">
                <a:latin typeface="Arial Rounded MT Bold" pitchFamily="34" charset="0"/>
              </a:rPr>
              <a:t> </a:t>
            </a:r>
          </a:p>
          <a:p>
            <a:r>
              <a:rPr lang="fr-FR" sz="1100" dirty="0" smtClean="0">
                <a:latin typeface="Arial Rounded MT Bold" pitchFamily="34" charset="0"/>
              </a:rPr>
              <a:t>impression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280720" y="1482828"/>
            <a:ext cx="17281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Type de manipulation </a:t>
            </a:r>
          </a:p>
          <a:p>
            <a:r>
              <a:rPr lang="fr-FR" sz="1100" dirty="0" smtClean="0">
                <a:latin typeface="Arial Rounded MT Bold" pitchFamily="34" charset="0"/>
              </a:rPr>
              <a:t>(retouche? Collage? Image détournée?..)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415386" y="4298701"/>
            <a:ext cx="142633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L’ENQUETE !</a:t>
            </a:r>
          </a:p>
          <a:p>
            <a:r>
              <a:rPr lang="fr-FR" sz="1100" dirty="0" smtClean="0">
                <a:latin typeface="Arial Rounded MT Bold" pitchFamily="34" charset="0"/>
              </a:rPr>
              <a:t>(les preuves que c’est faux)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692012" y="4869160"/>
            <a:ext cx="11238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Lieu de partage (réseau, site..)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462074" y="4298701"/>
            <a:ext cx="11238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 smtClean="0">
                <a:latin typeface="Arial Rounded MT Bold" pitchFamily="34" charset="0"/>
              </a:rPr>
              <a:t>Date de publication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488703" y="2557790"/>
            <a:ext cx="11238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 smtClean="0">
                <a:latin typeface="Arial Rounded MT Bold" pitchFamily="34" charset="0"/>
              </a:rPr>
              <a:t>Auteur </a:t>
            </a:r>
          </a:p>
          <a:p>
            <a:pPr algn="r"/>
            <a:r>
              <a:rPr lang="fr-FR" sz="1100" dirty="0" smtClean="0">
                <a:latin typeface="Arial Rounded MT Bold" pitchFamily="34" charset="0"/>
              </a:rPr>
              <a:t>de la</a:t>
            </a:r>
          </a:p>
          <a:p>
            <a:pPr algn="r"/>
            <a:r>
              <a:rPr lang="fr-FR" sz="1100" dirty="0" smtClean="0">
                <a:latin typeface="Arial Rounded MT Bold" pitchFamily="34" charset="0"/>
              </a:rPr>
              <a:t> photo</a:t>
            </a:r>
            <a:endParaRPr lang="fr-FR" sz="1100" dirty="0">
              <a:latin typeface="Arial Rounded MT Bold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92286" y="2331389"/>
            <a:ext cx="616485" cy="590363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6142103" y="2456135"/>
            <a:ext cx="17281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But de l’image : faire rire? Manipuler? Se moquer? </a:t>
            </a:r>
            <a:r>
              <a:rPr lang="fr-FR" sz="1100" dirty="0" smtClean="0">
                <a:latin typeface="Arial Rounded MT Bold" pitchFamily="34" charset="0"/>
              </a:rPr>
              <a:t>buzz…</a:t>
            </a:r>
            <a:endParaRPr lang="fr-FR" sz="11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60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RÃ©sultat de recherche d'images pour &quot;icon peopl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969" y="2579659"/>
            <a:ext cx="432048" cy="55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7" descr="RÃ©sultat de recherche d'images pour &quot;icon dat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902" y="3683720"/>
            <a:ext cx="648072" cy="68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10" descr="RÃ©sultat de recherche d'images pour &quot;loupe icon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998" y="1268760"/>
            <a:ext cx="782014" cy="782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13" descr="RÃ©sultat de recherche d'images pour &quot;lieu icon&quot;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023" y="4869160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 descr="RÃ©sultat de recherche d'images pour &quot;proof ic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013" y="3893823"/>
            <a:ext cx="1095319" cy="109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8" descr="RÃ©sultat de recherche d'images pour &quot;icon image&quot;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122" y="1266388"/>
            <a:ext cx="748309" cy="748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 descr="http://www.clg-victor-schoelcher.ac-besancon.fr/wp-content/uploads/sites/44/2019/01/gilley-en-jaune-300x289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348880"/>
            <a:ext cx="2483756" cy="23926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3017036" y="1895408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Ma 1</a:t>
            </a:r>
            <a:r>
              <a:rPr lang="fr-FR" sz="1100" baseline="30000" dirty="0" smtClean="0">
                <a:latin typeface="Arial Rounded MT Bold" pitchFamily="34" charset="0"/>
              </a:rPr>
              <a:t>e</a:t>
            </a:r>
            <a:r>
              <a:rPr lang="fr-FR" sz="1100" dirty="0" smtClean="0">
                <a:latin typeface="Arial Rounded MT Bold" pitchFamily="34" charset="0"/>
              </a:rPr>
              <a:t> </a:t>
            </a:r>
          </a:p>
          <a:p>
            <a:r>
              <a:rPr lang="fr-FR" sz="1100" dirty="0" smtClean="0">
                <a:latin typeface="Arial Rounded MT Bold" pitchFamily="34" charset="0"/>
              </a:rPr>
              <a:t>impression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647635" y="1594648"/>
            <a:ext cx="17646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Type de manipulation </a:t>
            </a:r>
          </a:p>
          <a:p>
            <a:r>
              <a:rPr lang="fr-FR" sz="1100" dirty="0" smtClean="0">
                <a:latin typeface="Arial Rounded MT Bold" pitchFamily="34" charset="0"/>
              </a:rPr>
              <a:t>(retouche? Collage? Image détournée?..)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164288" y="4141401"/>
            <a:ext cx="131463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L’ENQUETE !</a:t>
            </a:r>
          </a:p>
          <a:p>
            <a:r>
              <a:rPr lang="fr-FR" sz="1100" dirty="0" smtClean="0">
                <a:latin typeface="Arial Rounded MT Bold" pitchFamily="34" charset="0"/>
              </a:rPr>
              <a:t>(les preuves que c’est faux)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692012" y="4869160"/>
            <a:ext cx="11238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Lieu de partage (réseau, site..)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344327" y="4364344"/>
            <a:ext cx="103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 smtClean="0">
                <a:latin typeface="Arial Rounded MT Bold" pitchFamily="34" charset="0"/>
              </a:rPr>
              <a:t>Date de publication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297377" y="2557790"/>
            <a:ext cx="11238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 smtClean="0">
                <a:latin typeface="Arial Rounded MT Bold" pitchFamily="34" charset="0"/>
              </a:rPr>
              <a:t>Auteur </a:t>
            </a:r>
          </a:p>
          <a:p>
            <a:pPr algn="r"/>
            <a:r>
              <a:rPr lang="fr-FR" sz="1100" dirty="0" smtClean="0">
                <a:latin typeface="Arial Rounded MT Bold" pitchFamily="34" charset="0"/>
              </a:rPr>
              <a:t>de la</a:t>
            </a:r>
          </a:p>
          <a:p>
            <a:pPr algn="r"/>
            <a:r>
              <a:rPr lang="fr-FR" sz="1100" dirty="0" smtClean="0">
                <a:latin typeface="Arial Rounded MT Bold" pitchFamily="34" charset="0"/>
              </a:rPr>
              <a:t> photo</a:t>
            </a:r>
            <a:endParaRPr lang="fr-FR" sz="1100" dirty="0">
              <a:latin typeface="Arial Rounded MT Bold" pitchFamily="34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60653" y="2533765"/>
            <a:ext cx="616485" cy="590363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6577138" y="2579659"/>
            <a:ext cx="130189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But de l’image : faire rire? Manipuler? Se moquer</a:t>
            </a:r>
            <a:r>
              <a:rPr lang="fr-FR" sz="1100" dirty="0" smtClean="0">
                <a:latin typeface="Arial Rounded MT Bold" pitchFamily="34" charset="0"/>
              </a:rPr>
              <a:t>? buzz </a:t>
            </a:r>
            <a:r>
              <a:rPr lang="fr-FR" sz="1100" dirty="0" smtClean="0">
                <a:latin typeface="Arial Rounded MT Bold" pitchFamily="34" charset="0"/>
              </a:rPr>
              <a:t>…</a:t>
            </a:r>
            <a:endParaRPr lang="fr-FR" sz="11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678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RÃ©sultat de recherche d'images pour &quot;icon peopl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960" y="2532179"/>
            <a:ext cx="432048" cy="55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7" descr="RÃ©sultat de recherche d'images pour &quot;icon dat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274" y="3589839"/>
            <a:ext cx="648072" cy="68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10" descr="RÃ©sultat de recherche d'images pour &quot;loupe icon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998" y="1268760"/>
            <a:ext cx="782014" cy="782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13" descr="RÃ©sultat de recherche d'images pour &quot;lieu icon&quot;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023" y="4869160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 descr="RÃ©sultat de recherche d'images pour &quot;proof ic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013" y="3893823"/>
            <a:ext cx="1095319" cy="109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8" descr="RÃ©sultat de recherche d'images pour &quot;icon image&quot;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122" y="1266388"/>
            <a:ext cx="748309" cy="748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3017036" y="1895408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Ma 1</a:t>
            </a:r>
            <a:r>
              <a:rPr lang="fr-FR" sz="1100" baseline="30000" dirty="0" smtClean="0">
                <a:latin typeface="Arial Rounded MT Bold" pitchFamily="34" charset="0"/>
              </a:rPr>
              <a:t>e</a:t>
            </a:r>
            <a:r>
              <a:rPr lang="fr-FR" sz="1100" dirty="0" smtClean="0">
                <a:latin typeface="Arial Rounded MT Bold" pitchFamily="34" charset="0"/>
              </a:rPr>
              <a:t> </a:t>
            </a:r>
          </a:p>
          <a:p>
            <a:r>
              <a:rPr lang="fr-FR" sz="1100" dirty="0" smtClean="0">
                <a:latin typeface="Arial Rounded MT Bold" pitchFamily="34" charset="0"/>
              </a:rPr>
              <a:t>impression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647635" y="1594648"/>
            <a:ext cx="17646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Type de manipulation </a:t>
            </a:r>
          </a:p>
          <a:p>
            <a:r>
              <a:rPr lang="fr-FR" sz="1100" dirty="0" smtClean="0">
                <a:latin typeface="Arial Rounded MT Bold" pitchFamily="34" charset="0"/>
              </a:rPr>
              <a:t>(retouche? Collage? Image détournée?..)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164288" y="4141401"/>
            <a:ext cx="131463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L’ENQUETE !</a:t>
            </a:r>
          </a:p>
          <a:p>
            <a:r>
              <a:rPr lang="fr-FR" sz="1100" dirty="0" smtClean="0">
                <a:latin typeface="Arial Rounded MT Bold" pitchFamily="34" charset="0"/>
              </a:rPr>
              <a:t>(les preuves que c’est faux)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692012" y="4869160"/>
            <a:ext cx="11238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Lieu de partage (réseau, site..)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926664" y="4310678"/>
            <a:ext cx="103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 smtClean="0">
                <a:latin typeface="Arial Rounded MT Bold" pitchFamily="34" charset="0"/>
              </a:rPr>
              <a:t>Date de publication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915722" y="2552009"/>
            <a:ext cx="11238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 smtClean="0">
                <a:latin typeface="Arial Rounded MT Bold" pitchFamily="34" charset="0"/>
              </a:rPr>
              <a:t>Auteur </a:t>
            </a:r>
          </a:p>
          <a:p>
            <a:pPr algn="r"/>
            <a:r>
              <a:rPr lang="fr-FR" sz="1100" dirty="0" smtClean="0">
                <a:latin typeface="Arial Rounded MT Bold" pitchFamily="34" charset="0"/>
              </a:rPr>
              <a:t>de la</a:t>
            </a:r>
          </a:p>
          <a:p>
            <a:pPr algn="r"/>
            <a:r>
              <a:rPr lang="fr-FR" sz="1100" dirty="0" smtClean="0">
                <a:latin typeface="Arial Rounded MT Bold" pitchFamily="34" charset="0"/>
              </a:rPr>
              <a:t> photo</a:t>
            </a:r>
            <a:endParaRPr lang="fr-FR" sz="1100" dirty="0">
              <a:latin typeface="Arial Rounded MT Bold" pitchFamily="34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60653" y="2533765"/>
            <a:ext cx="616485" cy="590363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6577138" y="2579659"/>
            <a:ext cx="1451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But de l’image : faire rire? Manipuler? Se moquer</a:t>
            </a:r>
            <a:r>
              <a:rPr lang="fr-FR" sz="1100" dirty="0" smtClean="0">
                <a:latin typeface="Arial Rounded MT Bold" pitchFamily="34" charset="0"/>
              </a:rPr>
              <a:t>? buzz </a:t>
            </a:r>
            <a:r>
              <a:rPr lang="fr-FR" sz="1100" dirty="0" smtClean="0">
                <a:latin typeface="Arial Rounded MT Bold" pitchFamily="34" charset="0"/>
              </a:rPr>
              <a:t>…</a:t>
            </a:r>
            <a:endParaRPr lang="fr-FR" sz="1100" dirty="0">
              <a:latin typeface="Arial Rounded MT Bold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641" y="2501580"/>
            <a:ext cx="2907531" cy="192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84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RÃ©sultat de recherche d'images pour &quot;icon peopl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194" y="2484045"/>
            <a:ext cx="432048" cy="55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7" descr="RÃ©sultat de recherche d'images pour &quot;icon dat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219" y="3528059"/>
            <a:ext cx="648072" cy="68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10" descr="RÃ©sultat de recherche d'images pour &quot;loupe icon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234427"/>
            <a:ext cx="782014" cy="782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13" descr="RÃ©sultat de recherche d'images pour &quot;lieu icon&quot;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49" y="428019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 descr="RÃ©sultat de recherche d'images pour &quot;proof ic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515" y="3927999"/>
            <a:ext cx="1095319" cy="109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8" descr="RÃ©sultat de recherche d'images pour &quot;icon image&quot;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836" y="1198035"/>
            <a:ext cx="748309" cy="748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 descr="http://www.clg-victor-schoelcher.ac-besancon.fr/wp-content/uploads/sites/44/2019/01/sanglier-300x236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807" y="2420888"/>
            <a:ext cx="2338128" cy="18393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2771800" y="1887391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Ma 1</a:t>
            </a:r>
            <a:r>
              <a:rPr lang="fr-FR" sz="1100" baseline="30000" dirty="0" smtClean="0">
                <a:latin typeface="Arial Rounded MT Bold" pitchFamily="34" charset="0"/>
              </a:rPr>
              <a:t>e</a:t>
            </a:r>
            <a:r>
              <a:rPr lang="fr-FR" sz="1100" dirty="0" smtClean="0">
                <a:latin typeface="Arial Rounded MT Bold" pitchFamily="34" charset="0"/>
              </a:rPr>
              <a:t> </a:t>
            </a:r>
          </a:p>
          <a:p>
            <a:r>
              <a:rPr lang="fr-FR" sz="1100" dirty="0" smtClean="0">
                <a:latin typeface="Arial Rounded MT Bold" pitchFamily="34" charset="0"/>
              </a:rPr>
              <a:t>impression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629145" y="1430995"/>
            <a:ext cx="17281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Type de manipulation </a:t>
            </a:r>
          </a:p>
          <a:p>
            <a:r>
              <a:rPr lang="fr-FR" sz="1100" dirty="0" smtClean="0">
                <a:latin typeface="Arial Rounded MT Bold" pitchFamily="34" charset="0"/>
              </a:rPr>
              <a:t>(retouche? Collage? Image détournée?..)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572487" y="4253524"/>
            <a:ext cx="132174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L’ENQUETE !</a:t>
            </a:r>
          </a:p>
          <a:p>
            <a:r>
              <a:rPr lang="fr-FR" sz="1100" dirty="0" smtClean="0">
                <a:latin typeface="Arial Rounded MT Bold" pitchFamily="34" charset="0"/>
              </a:rPr>
              <a:t>(les preuves que c’est faux)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067944" y="4306382"/>
            <a:ext cx="11238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Lieu de partage (réseau, site..)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209850" y="4260216"/>
            <a:ext cx="11238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 smtClean="0">
                <a:latin typeface="Arial Rounded MT Bold" pitchFamily="34" charset="0"/>
              </a:rPr>
              <a:t>Date de publication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015963" y="2484045"/>
            <a:ext cx="11238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 smtClean="0">
                <a:latin typeface="Arial Rounded MT Bold" pitchFamily="34" charset="0"/>
              </a:rPr>
              <a:t>Auteur </a:t>
            </a:r>
          </a:p>
          <a:p>
            <a:pPr algn="r"/>
            <a:r>
              <a:rPr lang="fr-FR" sz="1100" dirty="0" smtClean="0">
                <a:latin typeface="Arial Rounded MT Bold" pitchFamily="34" charset="0"/>
              </a:rPr>
              <a:t>de la</a:t>
            </a:r>
          </a:p>
          <a:p>
            <a:pPr algn="r"/>
            <a:r>
              <a:rPr lang="fr-FR" sz="1100" dirty="0" smtClean="0">
                <a:latin typeface="Arial Rounded MT Bold" pitchFamily="34" charset="0"/>
              </a:rPr>
              <a:t> photo</a:t>
            </a:r>
            <a:endParaRPr lang="fr-FR" sz="1100" dirty="0">
              <a:latin typeface="Arial Rounded MT Bold" pitchFamily="34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00935" y="2374722"/>
            <a:ext cx="616485" cy="590363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6053861" y="2372900"/>
            <a:ext cx="14893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But de l’image : faire rire? Manipuler? Se moquer</a:t>
            </a:r>
            <a:r>
              <a:rPr lang="fr-FR" sz="1100" dirty="0" smtClean="0">
                <a:latin typeface="Arial Rounded MT Bold" pitchFamily="34" charset="0"/>
              </a:rPr>
              <a:t>? buzz </a:t>
            </a:r>
            <a:r>
              <a:rPr lang="fr-FR" sz="1100" dirty="0" smtClean="0">
                <a:latin typeface="Arial Rounded MT Bold" pitchFamily="34" charset="0"/>
              </a:rPr>
              <a:t>…</a:t>
            </a:r>
            <a:endParaRPr lang="fr-FR" sz="11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60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RÃ©sultat de recherche d'images pour &quot;icon peopl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429" y="2557790"/>
            <a:ext cx="432048" cy="55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7" descr="RÃ©sultat de recherche d'images pour &quot;icon dat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085" y="3690513"/>
            <a:ext cx="648072" cy="68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10" descr="RÃ©sultat de recherche d'images pour &quot;loupe icon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336" y="1268760"/>
            <a:ext cx="584637" cy="58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13" descr="RÃ©sultat de recherche d'images pour &quot;lieu icon&quot;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336" y="4952698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 descr="RÃ©sultat de recherche d'images pour &quot;proof ic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089" y="3448072"/>
            <a:ext cx="923065" cy="923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8" descr="RÃ©sultat de recherche d'images pour &quot;icon image&quot;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911" y="1236333"/>
            <a:ext cx="57606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807" y="2212563"/>
            <a:ext cx="2616485" cy="25973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2827916" y="1687800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Ma 1</a:t>
            </a:r>
            <a:r>
              <a:rPr lang="fr-FR" sz="1100" baseline="30000" dirty="0" smtClean="0">
                <a:latin typeface="Arial Rounded MT Bold" pitchFamily="34" charset="0"/>
              </a:rPr>
              <a:t>e</a:t>
            </a:r>
            <a:r>
              <a:rPr lang="fr-FR" sz="1100" dirty="0" smtClean="0">
                <a:latin typeface="Arial Rounded MT Bold" pitchFamily="34" charset="0"/>
              </a:rPr>
              <a:t> </a:t>
            </a:r>
          </a:p>
          <a:p>
            <a:r>
              <a:rPr lang="fr-FR" sz="1100" dirty="0" smtClean="0">
                <a:latin typeface="Arial Rounded MT Bold" pitchFamily="34" charset="0"/>
              </a:rPr>
              <a:t>impression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404165" y="1387718"/>
            <a:ext cx="17281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Type de manipulation </a:t>
            </a:r>
          </a:p>
          <a:p>
            <a:r>
              <a:rPr lang="fr-FR" sz="1100" dirty="0" smtClean="0">
                <a:latin typeface="Arial Rounded MT Bold" pitchFamily="34" charset="0"/>
              </a:rPr>
              <a:t>(retouche? Collage? Image détournée?..)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815154" y="3756407"/>
            <a:ext cx="13129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L’ENQUETE !</a:t>
            </a:r>
          </a:p>
          <a:p>
            <a:r>
              <a:rPr lang="fr-FR" sz="1100" dirty="0" smtClean="0">
                <a:latin typeface="Arial Rounded MT Bold" pitchFamily="34" charset="0"/>
              </a:rPr>
              <a:t>(les preuves que c’est faux)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692012" y="4869160"/>
            <a:ext cx="11238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Lieu de partage (réseau, site..)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038908" y="4356571"/>
            <a:ext cx="11238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 smtClean="0">
                <a:latin typeface="Arial Rounded MT Bold" pitchFamily="34" charset="0"/>
              </a:rPr>
              <a:t>Date de publication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097527" y="2557790"/>
            <a:ext cx="11238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 smtClean="0">
                <a:latin typeface="Arial Rounded MT Bold" pitchFamily="34" charset="0"/>
              </a:rPr>
              <a:t>Auteur </a:t>
            </a:r>
          </a:p>
          <a:p>
            <a:pPr algn="r"/>
            <a:r>
              <a:rPr lang="fr-FR" sz="1100" dirty="0" smtClean="0">
                <a:latin typeface="Arial Rounded MT Bold" pitchFamily="34" charset="0"/>
              </a:rPr>
              <a:t>de la</a:t>
            </a:r>
          </a:p>
          <a:p>
            <a:pPr algn="r"/>
            <a:r>
              <a:rPr lang="fr-FR" sz="1100" dirty="0" smtClean="0">
                <a:latin typeface="Arial Rounded MT Bold" pitchFamily="34" charset="0"/>
              </a:rPr>
              <a:t> photo</a:t>
            </a:r>
            <a:endParaRPr lang="fr-FR" sz="1100" dirty="0">
              <a:latin typeface="Arial Rounded MT Bold" pitchFamily="34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66399" y="2199959"/>
            <a:ext cx="488051" cy="590363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6516216" y="2324705"/>
            <a:ext cx="1368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But de l’image : faire rire? Manipuler? Se moquer? </a:t>
            </a:r>
            <a:r>
              <a:rPr lang="fr-FR" sz="1100" dirty="0" smtClean="0">
                <a:latin typeface="Arial Rounded MT Bold" pitchFamily="34" charset="0"/>
              </a:rPr>
              <a:t> buzz…</a:t>
            </a:r>
            <a:endParaRPr lang="fr-FR" sz="11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22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RÃ©sultat de recherche d'images pour &quot;icon peopl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86964" y="2497290"/>
            <a:ext cx="432048" cy="55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7" descr="RÃ©sultat de recherche d'images pour &quot;icon dat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73404" y="3388000"/>
            <a:ext cx="648072" cy="68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10" descr="RÃ©sultat de recherche d'images pour &quot;loupe icon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62806" y="1476211"/>
            <a:ext cx="584637" cy="58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13" descr="RÃ©sultat de recherche d'images pour &quot;lieu icon&quot;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05535" y="4469111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 descr="RÃ©sultat de recherche d'images pour &quot;proof icon&quot;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4223" y="3456306"/>
            <a:ext cx="856869" cy="856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8" descr="RÃ©sultat de recherche d'images pour &quot;icon image&quot;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7353" y="1493563"/>
            <a:ext cx="57606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http://www.clg-victor-schoelcher.ac-besancon.fr/wp-content/uploads/sites/44/2019/01/requin-300x18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085" y="2636912"/>
            <a:ext cx="2536936" cy="1574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"/>
          <p:cNvSpPr txBox="1"/>
          <p:nvPr/>
        </p:nvSpPr>
        <p:spPr>
          <a:xfrm>
            <a:off x="3092761" y="2039526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>
                <a:latin typeface="Arial Rounded MT Bold" pitchFamily="34" charset="0"/>
              </a:rPr>
              <a:t>Ma 1</a:t>
            </a:r>
            <a:r>
              <a:rPr lang="fr-FR" sz="1100" baseline="30000" dirty="0" smtClean="0">
                <a:latin typeface="Arial Rounded MT Bold" pitchFamily="34" charset="0"/>
              </a:rPr>
              <a:t>e</a:t>
            </a:r>
            <a:r>
              <a:rPr lang="fr-FR" sz="1100" dirty="0" smtClean="0">
                <a:latin typeface="Arial Rounded MT Bold" pitchFamily="34" charset="0"/>
              </a:rPr>
              <a:t> </a:t>
            </a:r>
          </a:p>
          <a:p>
            <a:r>
              <a:rPr lang="fr-FR" sz="1100" dirty="0" smtClean="0">
                <a:latin typeface="Arial Rounded MT Bold" pitchFamily="34" charset="0"/>
              </a:rPr>
              <a:t>impression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302035" y="1671416"/>
            <a:ext cx="17281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>
                <a:latin typeface="Arial Rounded MT Bold" pitchFamily="34" charset="0"/>
              </a:rPr>
              <a:t>Type de manipulation </a:t>
            </a:r>
          </a:p>
          <a:p>
            <a:r>
              <a:rPr lang="fr-FR" sz="1100" dirty="0" smtClean="0">
                <a:latin typeface="Arial Rounded MT Bold" pitchFamily="34" charset="0"/>
              </a:rPr>
              <a:t>(retouche? Collage? Image détournée?..)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577018" y="3634473"/>
            <a:ext cx="11238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>
                <a:latin typeface="Arial Rounded MT Bold" pitchFamily="34" charset="0"/>
              </a:rPr>
              <a:t>L’ENQUETE !</a:t>
            </a:r>
          </a:p>
          <a:p>
            <a:r>
              <a:rPr lang="fr-FR" sz="1100" dirty="0" smtClean="0">
                <a:latin typeface="Arial Rounded MT Bold" pitchFamily="34" charset="0"/>
              </a:rPr>
              <a:t>(les preuves que c’est faux)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635896" y="4552442"/>
            <a:ext cx="11238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>
                <a:latin typeface="Arial Rounded MT Bold" pitchFamily="34" charset="0"/>
              </a:rPr>
              <a:t>Lieu de partage (réseau, site..)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086964" y="4074635"/>
            <a:ext cx="11238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1100" dirty="0" smtClean="0">
                <a:latin typeface="Arial Rounded MT Bold" pitchFamily="34" charset="0"/>
              </a:rPr>
              <a:t>Date de publication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086964" y="2506412"/>
            <a:ext cx="11238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1100" dirty="0" smtClean="0">
                <a:latin typeface="Arial Rounded MT Bold" pitchFamily="34" charset="0"/>
              </a:rPr>
              <a:t>Auteur </a:t>
            </a:r>
          </a:p>
          <a:p>
            <a:pPr algn="r"/>
            <a:r>
              <a:rPr lang="fr-FR" sz="1100" dirty="0" smtClean="0">
                <a:latin typeface="Arial Rounded MT Bold" pitchFamily="34" charset="0"/>
              </a:rPr>
              <a:t>de la</a:t>
            </a:r>
          </a:p>
          <a:p>
            <a:pPr algn="r"/>
            <a:r>
              <a:rPr lang="fr-FR" sz="1100" dirty="0" smtClean="0">
                <a:latin typeface="Arial Rounded MT Bold" pitchFamily="34" charset="0"/>
              </a:rPr>
              <a:t> photo</a:t>
            </a:r>
            <a:endParaRPr lang="fr-FR" sz="1100" dirty="0">
              <a:latin typeface="Arial Rounded MT Bold" pitchFamily="34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51466" y="2325001"/>
            <a:ext cx="539036" cy="590363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6301282" y="2449747"/>
            <a:ext cx="15110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But de l’image : faire rire? Manipuler? Se moquer? </a:t>
            </a:r>
            <a:r>
              <a:rPr lang="fr-FR" sz="1100" dirty="0" smtClean="0">
                <a:latin typeface="Arial Rounded MT Bold" pitchFamily="34" charset="0"/>
              </a:rPr>
              <a:t>Buzz …</a:t>
            </a:r>
            <a:endParaRPr lang="fr-FR" sz="11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392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RÃ©sultat de recherche d'images pour &quot;icon peopl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1294" y="2770365"/>
            <a:ext cx="432048" cy="55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7" descr="RÃ©sultat de recherche d'images pour &quot;icon dat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1226" y="3960480"/>
            <a:ext cx="648072" cy="68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10" descr="RÃ©sultat de recherche d'images pour &quot;loupe icon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117" y="1484784"/>
            <a:ext cx="584637" cy="58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13" descr="RÃ©sultat de recherche d'images pour &quot;lieu icon&quot;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7864" y="4397691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 descr="RÃ©sultat de recherche d'images pour &quot;proof icon&quot;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6956" y="3519745"/>
            <a:ext cx="979707" cy="979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8" descr="RÃ©sultat de recherche d'images pour &quot;icon image&quot;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39739" y="1484784"/>
            <a:ext cx="57606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http://www.clg-victor-schoelcher.ac-besancon.fr/wp-content/uploads/sites/44/2019/01/1155989-lion-noir-facebook-2-1-300x21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564904"/>
            <a:ext cx="2160141" cy="1670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"/>
          <p:cNvSpPr txBox="1"/>
          <p:nvPr/>
        </p:nvSpPr>
        <p:spPr>
          <a:xfrm>
            <a:off x="3093860" y="2060848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>
                <a:latin typeface="Arial Rounded MT Bold" pitchFamily="34" charset="0"/>
              </a:rPr>
              <a:t>Ma 1</a:t>
            </a:r>
            <a:r>
              <a:rPr lang="fr-FR" sz="1100" baseline="30000" dirty="0" smtClean="0">
                <a:latin typeface="Arial Rounded MT Bold" pitchFamily="34" charset="0"/>
              </a:rPr>
              <a:t>e</a:t>
            </a:r>
            <a:r>
              <a:rPr lang="fr-FR" sz="1100" dirty="0" smtClean="0">
                <a:latin typeface="Arial Rounded MT Bold" pitchFamily="34" charset="0"/>
              </a:rPr>
              <a:t> </a:t>
            </a:r>
          </a:p>
          <a:p>
            <a:r>
              <a:rPr lang="fr-FR" sz="1100" dirty="0" smtClean="0">
                <a:latin typeface="Arial Rounded MT Bold" pitchFamily="34" charset="0"/>
              </a:rPr>
              <a:t>impression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263675" y="2060848"/>
            <a:ext cx="17281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>
                <a:latin typeface="Arial Rounded MT Bold" pitchFamily="34" charset="0"/>
              </a:rPr>
              <a:t>Type de manipulation </a:t>
            </a:r>
          </a:p>
          <a:p>
            <a:r>
              <a:rPr lang="fr-FR" sz="1100" dirty="0" smtClean="0">
                <a:latin typeface="Arial Rounded MT Bold" pitchFamily="34" charset="0"/>
              </a:rPr>
              <a:t>(retouche? Collage? Image détournée?..)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415803" y="3801766"/>
            <a:ext cx="15033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>
                <a:latin typeface="Arial Rounded MT Bold" pitchFamily="34" charset="0"/>
              </a:rPr>
              <a:t>L’ENQUETE !</a:t>
            </a:r>
          </a:p>
          <a:p>
            <a:r>
              <a:rPr lang="fr-FR" sz="1100" dirty="0" smtClean="0">
                <a:latin typeface="Arial Rounded MT Bold" pitchFamily="34" charset="0"/>
              </a:rPr>
              <a:t>(les preuves que c’est faux)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957956" y="4293096"/>
            <a:ext cx="11238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>
                <a:latin typeface="Arial Rounded MT Bold" pitchFamily="34" charset="0"/>
              </a:rPr>
              <a:t>Lieu de partage (réseau, site..)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08537" y="3578712"/>
            <a:ext cx="11238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1100" dirty="0" smtClean="0">
                <a:latin typeface="Arial Rounded MT Bold" pitchFamily="34" charset="0"/>
              </a:rPr>
              <a:t>Date de publication</a:t>
            </a:r>
            <a:endParaRPr lang="fr-FR" sz="1100" dirty="0">
              <a:latin typeface="Arial Rounded MT Bold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331226" y="2726626"/>
            <a:ext cx="11238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1100" dirty="0" smtClean="0">
                <a:latin typeface="Arial Rounded MT Bold" pitchFamily="34" charset="0"/>
              </a:rPr>
              <a:t>Auteur </a:t>
            </a:r>
          </a:p>
          <a:p>
            <a:pPr algn="r"/>
            <a:r>
              <a:rPr lang="fr-FR" sz="1100" dirty="0" smtClean="0">
                <a:latin typeface="Arial Rounded MT Bold" pitchFamily="34" charset="0"/>
              </a:rPr>
              <a:t>de la</a:t>
            </a:r>
          </a:p>
          <a:p>
            <a:pPr algn="r"/>
            <a:r>
              <a:rPr lang="fr-FR" sz="1100" dirty="0" smtClean="0">
                <a:latin typeface="Arial Rounded MT Bold" pitchFamily="34" charset="0"/>
              </a:rPr>
              <a:t> photo</a:t>
            </a:r>
            <a:endParaRPr lang="fr-FR" sz="1100" dirty="0">
              <a:latin typeface="Arial Rounded MT Bold" pitchFamily="34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31033" y="2857853"/>
            <a:ext cx="489686" cy="468937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6224810" y="2770365"/>
            <a:ext cx="13915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But de l’image : faire rire? Manipuler? Se moquer? </a:t>
            </a:r>
            <a:r>
              <a:rPr lang="fr-FR" sz="1100" dirty="0" smtClean="0">
                <a:latin typeface="Arial Rounded MT Bold" pitchFamily="34" charset="0"/>
              </a:rPr>
              <a:t>Buzz …</a:t>
            </a:r>
            <a:endParaRPr lang="fr-FR" sz="11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550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lg-victor-schoelcher.ac-besancon.fr/wp-content/uploads/sites/44/2019/01/pyramides--209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195562"/>
            <a:ext cx="1800200" cy="258401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RÃ©sultat de recherche d'images pour &quot;icon peopl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279" y="2638952"/>
            <a:ext cx="432048" cy="55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7" descr="RÃ©sultat de recherche d'images pour &quot;icon dat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279" y="4098957"/>
            <a:ext cx="648072" cy="68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10" descr="RÃ©sultat de recherche d'images pour &quot;loupe icon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972471"/>
            <a:ext cx="782014" cy="782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13" descr="RÃ©sultat de recherche d'images pour &quot;lieu icon&quot;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755" y="5373216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 descr="RÃ©sultat de recherche d'images pour &quot;proof icon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193" y="3562342"/>
            <a:ext cx="1095319" cy="109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8" descr="RÃ©sultat de recherche d'images pour &quot;icon image&quot;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316204"/>
            <a:ext cx="748309" cy="748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350333" y="769938"/>
            <a:ext cx="240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b="1" dirty="0" smtClean="0"/>
              <a:t>Ce qu’on voit </a:t>
            </a:r>
            <a:r>
              <a:rPr lang="fr-FR" sz="1400" dirty="0" smtClean="0"/>
              <a:t>sur l’image</a:t>
            </a:r>
          </a:p>
          <a:p>
            <a:pPr algn="r"/>
            <a:r>
              <a:rPr lang="fr-FR" sz="1400" dirty="0" smtClean="0"/>
              <a:t>+ Ta première impression</a:t>
            </a:r>
            <a:endParaRPr lang="fr-FR" sz="1400" dirty="0"/>
          </a:p>
        </p:txBody>
      </p:sp>
      <p:sp>
        <p:nvSpPr>
          <p:cNvPr id="3" name="Rectangle 2"/>
          <p:cNvSpPr/>
          <p:nvPr/>
        </p:nvSpPr>
        <p:spPr>
          <a:xfrm>
            <a:off x="6588224" y="1072177"/>
            <a:ext cx="23042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 smtClean="0"/>
              <a:t>Type de manipulation de l’image : </a:t>
            </a:r>
          </a:p>
          <a:p>
            <a:r>
              <a:rPr lang="fr-FR" sz="1400" i="1" dirty="0" smtClean="0"/>
              <a:t>vraie image utilisée ailleurs? Image retouchée? Collage?</a:t>
            </a:r>
            <a:endParaRPr lang="fr-FR" sz="1400" i="1" dirty="0"/>
          </a:p>
        </p:txBody>
      </p:sp>
      <p:sp>
        <p:nvSpPr>
          <p:cNvPr id="9" name="Rectangle 8"/>
          <p:cNvSpPr/>
          <p:nvPr/>
        </p:nvSpPr>
        <p:spPr>
          <a:xfrm>
            <a:off x="460375" y="2448021"/>
            <a:ext cx="151552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 smtClean="0"/>
              <a:t>Auteur : </a:t>
            </a:r>
            <a:r>
              <a:rPr lang="fr-FR" sz="1400" i="1" dirty="0" smtClean="0"/>
              <a:t>Nom du photographe, ou du premier qui a publié la photo?</a:t>
            </a:r>
          </a:p>
          <a:p>
            <a:endParaRPr lang="fr-FR" sz="1400" i="1" dirty="0"/>
          </a:p>
        </p:txBody>
      </p:sp>
      <p:sp>
        <p:nvSpPr>
          <p:cNvPr id="17" name="Rectangle 16"/>
          <p:cNvSpPr/>
          <p:nvPr/>
        </p:nvSpPr>
        <p:spPr>
          <a:xfrm>
            <a:off x="396751" y="4110002"/>
            <a:ext cx="151552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 smtClean="0"/>
              <a:t>Date: </a:t>
            </a:r>
            <a:r>
              <a:rPr lang="fr-FR" sz="1400" i="1" dirty="0" smtClean="0"/>
              <a:t>Retrouves-tu la date de première publication?</a:t>
            </a:r>
          </a:p>
          <a:p>
            <a:endParaRPr lang="fr-FR" sz="1400" i="1" dirty="0"/>
          </a:p>
        </p:txBody>
      </p:sp>
      <p:sp>
        <p:nvSpPr>
          <p:cNvPr id="10" name="Rectangle 9"/>
          <p:cNvSpPr/>
          <p:nvPr/>
        </p:nvSpPr>
        <p:spPr>
          <a:xfrm>
            <a:off x="765175" y="5570656"/>
            <a:ext cx="20786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400" b="1" dirty="0" smtClean="0"/>
              <a:t>Lieu de publication : </a:t>
            </a:r>
            <a:r>
              <a:rPr lang="fr-FR" sz="1400" dirty="0" smtClean="0"/>
              <a:t>nom du site? Ou Facebook? </a:t>
            </a:r>
            <a:r>
              <a:rPr lang="fr-FR" sz="1400" dirty="0" err="1" smtClean="0"/>
              <a:t>Twitter</a:t>
            </a:r>
            <a:r>
              <a:rPr lang="fr-FR" sz="1400" dirty="0" smtClean="0"/>
              <a:t>?</a:t>
            </a:r>
            <a:endParaRPr lang="fr-FR" sz="1400" i="1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632942" y="4002279"/>
            <a:ext cx="2286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 smtClean="0"/>
              <a:t>Tes preuves !</a:t>
            </a:r>
          </a:p>
          <a:p>
            <a:r>
              <a:rPr lang="fr-FR" sz="1400" i="1" dirty="0" smtClean="0"/>
              <a:t>Tu as recherché des infos?</a:t>
            </a:r>
          </a:p>
          <a:p>
            <a:r>
              <a:rPr lang="fr-FR" sz="1400" i="1" dirty="0" smtClean="0"/>
              <a:t>Alors : comment prouve t-on que c’est faux?</a:t>
            </a:r>
          </a:p>
          <a:p>
            <a:r>
              <a:rPr lang="fr-FR" sz="1400" i="1" dirty="0" smtClean="0"/>
              <a:t>Quelle est la vérité sur cette photo?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82193" y="2556705"/>
            <a:ext cx="489686" cy="468937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6175970" y="2469217"/>
            <a:ext cx="13915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</a:rPr>
              <a:t>But de l’image : faire rire? Manipuler? Se moquer? </a:t>
            </a:r>
            <a:r>
              <a:rPr lang="fr-FR" sz="1100" dirty="0" smtClean="0">
                <a:latin typeface="Arial Rounded MT Bold" pitchFamily="34" charset="0"/>
              </a:rPr>
              <a:t>buzz…</a:t>
            </a:r>
            <a:endParaRPr lang="fr-FR" sz="11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5414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473</Words>
  <Application>Microsoft Office PowerPoint</Application>
  <PresentationFormat>Affichage à l'écran (4:3)</PresentationFormat>
  <Paragraphs>96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Arial Rounded MT Bold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Collège de Champagney</dc:creator>
  <cp:lastModifiedBy>Raphaël HEREDIA</cp:lastModifiedBy>
  <cp:revision>7</cp:revision>
  <dcterms:created xsi:type="dcterms:W3CDTF">2019-02-07T10:38:16Z</dcterms:created>
  <dcterms:modified xsi:type="dcterms:W3CDTF">2021-01-29T14:27:27Z</dcterms:modified>
</cp:coreProperties>
</file>